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  <p:sldMasterId id="2147483690" r:id="rId2"/>
  </p:sldMasterIdLst>
  <p:notesMasterIdLst>
    <p:notesMasterId r:id="rId35"/>
  </p:notesMasterIdLst>
  <p:handoutMasterIdLst>
    <p:handoutMasterId r:id="rId36"/>
  </p:handoutMasterIdLst>
  <p:sldIdLst>
    <p:sldId id="270" r:id="rId3"/>
    <p:sldId id="271" r:id="rId4"/>
    <p:sldId id="282" r:id="rId5"/>
    <p:sldId id="283" r:id="rId6"/>
    <p:sldId id="284" r:id="rId7"/>
    <p:sldId id="285" r:id="rId8"/>
    <p:sldId id="291" r:id="rId9"/>
    <p:sldId id="296" r:id="rId10"/>
    <p:sldId id="306" r:id="rId11"/>
    <p:sldId id="279" r:id="rId12"/>
    <p:sldId id="286" r:id="rId13"/>
    <p:sldId id="293" r:id="rId14"/>
    <p:sldId id="299" r:id="rId15"/>
    <p:sldId id="301" r:id="rId16"/>
    <p:sldId id="302" r:id="rId17"/>
    <p:sldId id="305" r:id="rId18"/>
    <p:sldId id="278" r:id="rId19"/>
    <p:sldId id="272" r:id="rId20"/>
    <p:sldId id="292" r:id="rId21"/>
    <p:sldId id="304" r:id="rId22"/>
    <p:sldId id="303" r:id="rId23"/>
    <p:sldId id="297" r:id="rId24"/>
    <p:sldId id="307" r:id="rId25"/>
    <p:sldId id="273" r:id="rId26"/>
    <p:sldId id="287" r:id="rId27"/>
    <p:sldId id="294" r:id="rId28"/>
    <p:sldId id="298" r:id="rId29"/>
    <p:sldId id="308" r:id="rId30"/>
    <p:sldId id="290" r:id="rId31"/>
    <p:sldId id="288" r:id="rId32"/>
    <p:sldId id="289" r:id="rId33"/>
    <p:sldId id="276" r:id="rId3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75C"/>
    <a:srgbClr val="D02261"/>
    <a:srgbClr val="F26530"/>
    <a:srgbClr val="000000"/>
    <a:srgbClr val="B57B79"/>
    <a:srgbClr val="B2D4F9"/>
    <a:srgbClr val="FE0000"/>
    <a:srgbClr val="00CC00"/>
    <a:srgbClr val="00FF00"/>
    <a:srgbClr val="09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5065" autoAdjust="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40" d="100"/>
          <a:sy n="40" d="100"/>
        </p:scale>
        <p:origin x="225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6F72AC-7118-4ACF-928E-A83FE02F76EA}" type="datetime1">
              <a:rPr lang="it-IT" smtClean="0"/>
              <a:t>31/10/2021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DA6A59-351F-4FD2-97A5-5754527D0963}" type="datetime1">
              <a:rPr lang="it-IT" noProof="0" smtClean="0"/>
              <a:t>31/10/2021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4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8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7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7393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63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697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8184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2804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7150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2554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81221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4579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574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83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24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149794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792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8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53029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047135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14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14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6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88704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it-IT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8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03153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874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9282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98013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1481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124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6995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5581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086214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10359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72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1433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99270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2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90364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9D0F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it-IT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it-IT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it-IT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it-IT">
              <a:solidFill>
                <a:srgbClr val="C074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e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g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castigliano.it/orientamento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facebook.com/iiscastigliano/posts/13030074933906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iiscastigliano.it/orientamento/" TargetMode="Externa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iiscastigliano.it/orientamento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hyperlink" Target="https://docs.google.com/forms/d/e/1FAIpQLSfNw7BlPp0qc2YL6zqNHT5Oxc_e56oxaxOI60GNRzCpYw2KsQ/viewfor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3118" y="2615915"/>
            <a:ext cx="4728882" cy="4273331"/>
          </a:xfrm>
          <a:prstGeom prst="rect">
            <a:avLst/>
          </a:prstGeom>
        </p:spPr>
      </p:pic>
      <p:pic>
        <p:nvPicPr>
          <p:cNvPr id="12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7" y="1430200"/>
            <a:ext cx="1500717" cy="9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ttotito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 rot="710564">
            <a:off x="7947463" y="1741248"/>
            <a:ext cx="4426585" cy="10556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 rtl="0">
              <a:defRPr lang="it-IT"/>
            </a:defPPr>
            <a:lvl1pPr algn="ctr">
              <a:defRPr sz="2800" b="1" cap="none" spc="-15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pc="300" noProof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www.iiscastigliano.it</a:t>
            </a:r>
          </a:p>
          <a:p>
            <a:r>
              <a:rPr lang="it-IT" spc="0" noProof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Martorelli 1, Asti</a:t>
            </a:r>
          </a:p>
        </p:txBody>
      </p:sp>
      <p:sp>
        <p:nvSpPr>
          <p:cNvPr id="19" name="Rettangolo arrotondato 18"/>
          <p:cNvSpPr/>
          <p:nvPr/>
        </p:nvSpPr>
        <p:spPr>
          <a:xfrm rot="812877">
            <a:off x="10332901" y="88158"/>
            <a:ext cx="1895747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IL NOSTRO </a:t>
            </a:r>
          </a:p>
          <a:p>
            <a:pPr algn="ctr"/>
            <a:r>
              <a:rPr lang="it-IT" sz="2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FUTURO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62384" y="888163"/>
            <a:ext cx="1396740" cy="820190"/>
          </a:xfrm>
        </p:spPr>
        <p:txBody>
          <a:bodyPr rtlCol="0">
            <a:noAutofit/>
          </a:bodyPr>
          <a:lstStyle/>
          <a:p>
            <a:pPr rtl="0">
              <a:lnSpc>
                <a:spcPct val="50000"/>
              </a:lnSpc>
            </a:pPr>
            <a:r>
              <a:rPr lang="it-IT" sz="2800" dirty="0"/>
              <a:t>2021</a:t>
            </a:r>
          </a:p>
          <a:p>
            <a:pPr rtl="0">
              <a:lnSpc>
                <a:spcPct val="50000"/>
              </a:lnSpc>
            </a:pPr>
            <a:r>
              <a:rPr lang="it-IT" sz="2800" dirty="0"/>
              <a:t>2022</a:t>
            </a:r>
          </a:p>
        </p:txBody>
      </p:sp>
      <p:sp>
        <p:nvSpPr>
          <p:cNvPr id="11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-120000">
            <a:off x="-434641" y="2623827"/>
            <a:ext cx="6392246" cy="161034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</a:rPr>
              <a:t>Istituto di Istruzione Superiore</a:t>
            </a:r>
            <a:br>
              <a:rPr kumimoji="0" lang="it-IT" sz="5500" b="0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</a:rPr>
            </a:br>
            <a:r>
              <a:rPr kumimoji="0" lang="it-IT" sz="5500" b="0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</a:rPr>
              <a:t> </a:t>
            </a:r>
            <a:r>
              <a:rPr kumimoji="0" lang="it-IT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</a:rPr>
              <a:t>«A. CASTIGLIANO»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505">
            <a:off x="-114355" y="4391920"/>
            <a:ext cx="5751674" cy="17506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/>
          <a:srcRect l="47657" t="30690" r="29140" b="51727"/>
          <a:stretch/>
        </p:blipFill>
        <p:spPr>
          <a:xfrm rot="811312">
            <a:off x="6706140" y="2181376"/>
            <a:ext cx="1641202" cy="662794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938477"/>
      </p:ext>
    </p:extLst>
  </p:cSld>
  <p:clrMapOvr>
    <a:masterClrMapping/>
  </p:clrMapOvr>
  <p:transition spd="slow" advTm="140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7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 rot="20662510">
            <a:off x="526656" y="1736389"/>
            <a:ext cx="3790591" cy="129884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FABER - LAB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9661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421781" y="4069235"/>
            <a:ext cx="2536572" cy="26796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costituito da 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stampanti 3D e scanner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Taglio laser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Robotica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Disegno 3D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b="0" spc="300" dirty="0">
                <a:latin typeface="AR CENA" panose="02000000000000000000" pitchFamily="2" charset="0"/>
              </a:rPr>
              <a:t>elettronica Arduino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-1340081" y="31838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Il </a:t>
            </a:r>
            <a:r>
              <a:rPr lang="it-IT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FabLab</a:t>
            </a:r>
            <a:r>
              <a:rPr lang="it-IT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 </a:t>
            </a:r>
            <a:r>
              <a:rPr lang="it-IT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é</a:t>
            </a:r>
            <a:r>
              <a:rPr lang="it-IT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 un laboratorio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per la fabbricazione digitale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04" y="254524"/>
            <a:ext cx="4720698" cy="304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8943" y="3978403"/>
            <a:ext cx="4725945" cy="279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2" y="908050"/>
            <a:ext cx="6723531" cy="504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tangolo 13"/>
          <p:cNvSpPr/>
          <p:nvPr/>
        </p:nvSpPr>
        <p:spPr>
          <a:xfrm>
            <a:off x="5932796" y="3828057"/>
            <a:ext cx="6062106" cy="16158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 dare un </a:t>
            </a:r>
            <a:r>
              <a:rPr lang="it-IT" sz="2400" b="1" cap="small" dirty="0">
                <a:solidFill>
                  <a:srgbClr val="000000"/>
                </a:solidFill>
                <a:latin typeface="+mj-lt"/>
              </a:rPr>
              <a:t>nuovo impulso all’innovazione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nel settore, </a:t>
            </a:r>
          </a:p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tutto made in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Italy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!</a:t>
            </a:r>
            <a:r>
              <a:rPr lang="it-IT" i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442711" y="366695"/>
            <a:ext cx="3533339" cy="507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Perché un FABLAB a scuola ???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880050" y="1174046"/>
            <a:ext cx="6096000" cy="23544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Perché un FABLAB a scuola ???</a:t>
            </a:r>
          </a:p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 promuovere e diffondere la cultura open source </a:t>
            </a:r>
          </a:p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e la </a:t>
            </a:r>
            <a:r>
              <a:rPr lang="it-IT" sz="2400" b="1" dirty="0">
                <a:solidFill>
                  <a:srgbClr val="000000"/>
                </a:solidFill>
                <a:latin typeface="+mj-lt"/>
              </a:rPr>
              <a:t>condivisione delle idee nella scuola</a:t>
            </a:r>
          </a:p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sperimentare le nuove tecnologie digitali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,.</a:t>
            </a:r>
          </a:p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  <a:sym typeface="Wingdings" pitchFamily="2" charset="2"/>
              </a:rPr>
              <a:t>informatica + meccanica + elettronica  meccatronica</a:t>
            </a:r>
            <a:endParaRPr lang="it-IT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880050" y="5743404"/>
            <a:ext cx="6096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Per far crescere le abilità, nel progettare e costruire "qualcosa" in prima persona…..</a:t>
            </a:r>
          </a:p>
        </p:txBody>
      </p:sp>
    </p:spTree>
    <p:extLst>
      <p:ext uri="{BB962C8B-B14F-4D97-AF65-F5344CB8AC3E}">
        <p14:creationId xmlns:p14="http://schemas.microsoft.com/office/powerpoint/2010/main" val="155268502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 uiExpand="1" build="p" animBg="1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" y="0"/>
            <a:ext cx="10252518" cy="68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40639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" y="214421"/>
            <a:ext cx="3813789" cy="508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36809" t="27358" r="6822" b="60502"/>
          <a:stretch/>
        </p:blipFill>
        <p:spPr>
          <a:xfrm rot="1280811">
            <a:off x="5675969" y="4693317"/>
            <a:ext cx="6272983" cy="72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130449"/>
            <a:ext cx="3939749" cy="525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0"/>
            <a:ext cx="7921182" cy="528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3" y="0"/>
            <a:ext cx="10300562" cy="686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51321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809" t="27358" r="6822" b="60502"/>
          <a:stretch/>
        </p:blipFill>
        <p:spPr>
          <a:xfrm>
            <a:off x="0" y="5778000"/>
            <a:ext cx="9409473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8" name="Rettangolo 17"/>
          <p:cNvSpPr/>
          <p:nvPr/>
        </p:nvSpPr>
        <p:spPr>
          <a:xfrm>
            <a:off x="8130962" y="200894"/>
            <a:ext cx="3865287" cy="1862048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disegnare utilizzando il CAD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leggere un disegno tecnico e trarne informazioni necessarie per poter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eseguire lavorazioni sia su macchine tradizionali sia su macchine a controllo numerico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95750" y="200894"/>
            <a:ext cx="3865287" cy="2157001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Conoscere e usare i vari tipi di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comandi automatici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elettromagnetici ed elettronici </a:t>
            </a:r>
          </a:p>
          <a:p>
            <a:pPr algn="ctr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e acquisire competenze in ambito motoristico (manutenzione dei motori a combustione interna di autovetture e motocicli).</a:t>
            </a:r>
          </a:p>
        </p:txBody>
      </p:sp>
      <p:sp>
        <p:nvSpPr>
          <p:cNvPr id="22" name="Ovale 21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373798" y="1968813"/>
            <a:ext cx="3652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in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INDUSTRIA E ARTIGIANATO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dell' indirizzo OPERATORE MECCANICO, puoi..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0" y="2632042"/>
            <a:ext cx="3865287" cy="25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04" y="2260798"/>
            <a:ext cx="2704801" cy="405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166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809" t="27358" r="6822" b="60502"/>
          <a:stretch/>
        </p:blipFill>
        <p:spPr>
          <a:xfrm>
            <a:off x="0" y="5778000"/>
            <a:ext cx="9409473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5" name="Rettangolo 14"/>
          <p:cNvSpPr/>
          <p:nvPr/>
        </p:nvSpPr>
        <p:spPr>
          <a:xfrm>
            <a:off x="237562" y="3679986"/>
            <a:ext cx="3729805" cy="1862048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2000" b="1" dirty="0">
                <a:solidFill>
                  <a:srgbClr val="000000"/>
                </a:solidFill>
                <a:latin typeface="+mj-lt"/>
              </a:rPr>
              <a:t>impiantistico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progettazione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di piccoli impianti idrici e termici, loro realizzazione pratica 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collaudo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nel rispetto delle norme di sicurezza, di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risparmio energetico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e di salvaguardia dell’ambiente)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753747" y="5148787"/>
            <a:ext cx="2684506" cy="371448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dirty="0">
                <a:solidFill>
                  <a:srgbClr val="000000"/>
                </a:solidFill>
                <a:latin typeface="+mj-lt"/>
              </a:rPr>
              <a:t>operare su due livelli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24630" y="3090081"/>
            <a:ext cx="3729805" cy="2451953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2000" b="1" dirty="0">
                <a:solidFill>
                  <a:srgbClr val="000000"/>
                </a:solidFill>
                <a:latin typeface="+mj-lt"/>
              </a:rPr>
              <a:t>motoristico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(manutenzione dei motori a combustione interna di autovetture e motocicli).</a:t>
            </a:r>
          </a:p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Interpretare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disegni tecnici-meccanici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individua ed eliminare eventuali anomalie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dei motori e degli</a:t>
            </a:r>
          </a:p>
          <a:p>
            <a:pPr algn="just">
              <a:lnSpc>
                <a:spcPts val="2300"/>
              </a:lnSpc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impianti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verificarne il funzionamento e ne indicarne i costi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3" y="241181"/>
            <a:ext cx="3729805" cy="248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30" y="187874"/>
            <a:ext cx="3729805" cy="23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e 9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373798" y="1968813"/>
            <a:ext cx="3652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in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INDUSTRIA E ARTIGIANATO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dell' indirizzo OPERATORE MECCANICO, puoi..</a:t>
            </a:r>
          </a:p>
        </p:txBody>
      </p:sp>
    </p:spTree>
    <p:extLst>
      <p:ext uri="{BB962C8B-B14F-4D97-AF65-F5344CB8AC3E}">
        <p14:creationId xmlns:p14="http://schemas.microsoft.com/office/powerpoint/2010/main" val="3212829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809" t="27358" r="6822" b="60502"/>
          <a:stretch/>
        </p:blipFill>
        <p:spPr>
          <a:xfrm>
            <a:off x="0" y="5778000"/>
            <a:ext cx="9409473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6" name="Rettangolo 15"/>
          <p:cNvSpPr/>
          <p:nvPr/>
        </p:nvSpPr>
        <p:spPr>
          <a:xfrm>
            <a:off x="291125" y="226747"/>
            <a:ext cx="3512683" cy="1862048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Installare, collaudare e mantenere linee e quadri elettrici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apparecchiature automatiche di controllo e di realizzare e riparare impianti di uso civile e industriale.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3376" y="199900"/>
            <a:ext cx="3499410" cy="2451953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Conoscere la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componentistica e le macchine elettriche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i dispositivi elettronici analogici e digitali di regolazione e comando, i principi di base dell’elettricità e in particolare dei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circuiti elettrici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le principali macchine elettriche e i relativi controlli e comandi.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8413376" y="2821153"/>
            <a:ext cx="3512683" cy="977191"/>
          </a:xfrm>
          <a:prstGeom prst="rect">
            <a:avLst/>
          </a:prstGeom>
          <a:ln w="38100">
            <a:solidFill>
              <a:srgbClr val="F2653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Programmare e intervenire sul PLC per la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gestione di impianti e cicli automatici.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19" y="3967645"/>
            <a:ext cx="3671124" cy="244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9" y="2443548"/>
            <a:ext cx="3703910" cy="246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e 9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373798" y="1968813"/>
            <a:ext cx="3652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in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INDUSTRIA E ARTIGIANATO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dell' indirizzo OPERATORE MECCANICO, puoi..</a:t>
            </a:r>
          </a:p>
        </p:txBody>
      </p:sp>
    </p:spTree>
    <p:extLst>
      <p:ext uri="{BB962C8B-B14F-4D97-AF65-F5344CB8AC3E}">
        <p14:creationId xmlns:p14="http://schemas.microsoft.com/office/powerpoint/2010/main" val="426836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1441" t="19361" r="22440" b="2222"/>
          <a:stretch/>
        </p:blipFill>
        <p:spPr>
          <a:xfrm>
            <a:off x="1635108" y="10551"/>
            <a:ext cx="9209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6" y="3180443"/>
            <a:ext cx="1981102" cy="148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4814222" y="24899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algn="ct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Rete WI-FI estesa a tutto l’Istituto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7386451" y="1292324"/>
            <a:ext cx="4614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algn="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Registro elettronico </a:t>
            </a:r>
          </a:p>
          <a:p>
            <a:pPr marL="64008" algn="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(con password studenti e famiglie)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02121" y="3181808"/>
            <a:ext cx="6643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algn="ct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Laboratori informatici con oltre 300 postazioni pc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4" y="2370815"/>
            <a:ext cx="1833206" cy="145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>
            <a:off x="5880050" y="38895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algn="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Progetti di innovazione didattica: </a:t>
            </a:r>
            <a:r>
              <a:rPr lang="it-IT" sz="28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robo</a:t>
            </a: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-scuola, realtà aumentata, Open-data</a:t>
            </a:r>
            <a:endParaRPr lang="it-IT" sz="2800" i="1" cap="sm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159375" y="6127702"/>
            <a:ext cx="5670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algn="ctr">
              <a:defRPr/>
            </a:pPr>
            <a:r>
              <a:rPr lang="it-IT" sz="2800" i="1" cap="small" dirty="0">
                <a:solidFill>
                  <a:srgbClr val="000000"/>
                </a:solidFill>
                <a:latin typeface="AR CENA" panose="02000000000000000000" pitchFamily="2" charset="0"/>
              </a:rPr>
              <a:t>Scuola polo provinciale  per la formazione </a:t>
            </a:r>
          </a:p>
        </p:txBody>
      </p:sp>
      <p:sp>
        <p:nvSpPr>
          <p:cNvPr id="15" name="Ovale 14"/>
          <p:cNvSpPr/>
          <p:nvPr/>
        </p:nvSpPr>
        <p:spPr>
          <a:xfrm rot="20662510">
            <a:off x="526656" y="1736389"/>
            <a:ext cx="3790591" cy="129884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TECNOLOGICA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9661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5212">
            <a:off x="4355523" y="3897346"/>
            <a:ext cx="1148042" cy="89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4" y="3098824"/>
            <a:ext cx="1440160" cy="158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64" y="5018400"/>
            <a:ext cx="2219657" cy="194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60" y="5526338"/>
            <a:ext cx="1737125" cy="130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3808990" y="5008634"/>
            <a:ext cx="8079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>
              <a:defRPr/>
            </a:pP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Scuola polo tecnologico di riferimento per la Provincia di ASTI riconosciuta a livello regionale </a:t>
            </a:r>
            <a:r>
              <a:rPr lang="it-IT" sz="2800" i="1" cap="small" dirty="0">
                <a:solidFill>
                  <a:srgbClr val="000000"/>
                </a:solidFill>
                <a:latin typeface="AR CENA" panose="02000000000000000000" pitchFamily="2" charset="0"/>
              </a:rPr>
              <a:t>(Associazione </a:t>
            </a:r>
            <a:r>
              <a:rPr lang="it-IT" sz="2800" i="1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Dschola</a:t>
            </a:r>
            <a:r>
              <a:rPr lang="it-IT" sz="2800" i="1" cap="small" dirty="0">
                <a:solidFill>
                  <a:srgbClr val="000000"/>
                </a:solidFill>
                <a:latin typeface="AR CENA" panose="02000000000000000000" pitchFamily="2" charset="0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/>
          <a:srcRect l="3251" t="72107" r="80730" b="19360"/>
          <a:stretch/>
        </p:blipFill>
        <p:spPr>
          <a:xfrm rot="20737977">
            <a:off x="6124943" y="1292323"/>
            <a:ext cx="2084294" cy="5916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306">
            <a:off x="7415940" y="178135"/>
            <a:ext cx="2840225" cy="109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481">
            <a:off x="9892680" y="59640"/>
            <a:ext cx="2542126" cy="12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319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  <p:bldP spid="12" grpId="0"/>
      <p:bldP spid="13" grpId="0"/>
      <p:bldP spid="15" grpId="0" animBg="1"/>
      <p:bldP spid="14" grpId="0"/>
      <p:bldP spid="1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13" y="3294528"/>
            <a:ext cx="2640079" cy="237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4422122" y="4347508"/>
            <a:ext cx="7286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Istituto selezionato nell’ambito del Progetto nazionale </a:t>
            </a:r>
            <a:r>
              <a:rPr lang="it-IT" altLang="it-IT" sz="26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FiXO</a:t>
            </a:r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 (</a:t>
            </a:r>
            <a:r>
              <a:rPr lang="it-IT" altLang="it-IT" sz="2600" i="1" cap="small" dirty="0">
                <a:solidFill>
                  <a:srgbClr val="000000"/>
                </a:solidFill>
                <a:latin typeface="AR CENA" panose="02000000000000000000" pitchFamily="2" charset="0"/>
              </a:rPr>
              <a:t>Formazione e Innovazione per l’Occupazione</a:t>
            </a:r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)</a:t>
            </a:r>
          </a:p>
        </p:txBody>
      </p:sp>
      <p:sp>
        <p:nvSpPr>
          <p:cNvPr id="6" name="Rettangolo 5"/>
          <p:cNvSpPr/>
          <p:nvPr/>
        </p:nvSpPr>
        <p:spPr>
          <a:xfrm>
            <a:off x="934272" y="5227127"/>
            <a:ext cx="11093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Sportello provinciale ASCOLTO e SOSTEGNO studenti – docenti – famiglie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79695" y="3354671"/>
            <a:ext cx="7002956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Scuola polo per le scuole della Provincia per consulenza </a:t>
            </a:r>
          </a:p>
          <a:p>
            <a:pPr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e sostegno alle fasce deboli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4494" y="5791966"/>
            <a:ext cx="10382207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Polo di riferimento tecnologico per </a:t>
            </a:r>
          </a:p>
          <a:p>
            <a:pPr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i DSA (Disturbi Specifici di Apprendimento) e per l’handicap</a:t>
            </a:r>
          </a:p>
        </p:txBody>
      </p:sp>
      <p:sp>
        <p:nvSpPr>
          <p:cNvPr id="11" name="Ovale 10"/>
          <p:cNvSpPr/>
          <p:nvPr/>
        </p:nvSpPr>
        <p:spPr>
          <a:xfrm rot="20662510">
            <a:off x="526656" y="1736389"/>
            <a:ext cx="3790591" cy="129884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9661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sp>
        <p:nvSpPr>
          <p:cNvPr id="13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PER TUTTI !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105637" y="198355"/>
            <a:ext cx="692245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008" algn="ctr"/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ATTIVAZIONE DI </a:t>
            </a:r>
            <a:r>
              <a:rPr lang="it-IT" altLang="it-IT" sz="26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ProgettI</a:t>
            </a:r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 </a:t>
            </a:r>
          </a:p>
          <a:p>
            <a:pPr marL="64008" algn="ctr"/>
            <a:r>
              <a:rPr lang="it-IT" altLang="it-IT" sz="26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rivoltI</a:t>
            </a:r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 agli adulti extracomunitari per il rilascio della certificazione di conoscenza della lingua italiana (</a:t>
            </a:r>
            <a:r>
              <a:rPr lang="it-IT" altLang="it-IT" sz="26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Liv</a:t>
            </a:r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 A2)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0" y="2385810"/>
            <a:ext cx="1992923" cy="104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5040543" y="1630874"/>
            <a:ext cx="6806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Scuola AMICA nell’ambito del programma nazionale dell’UNICEF per il riconoscimento dei diritti </a:t>
            </a:r>
          </a:p>
          <a:p>
            <a:r>
              <a:rPr lang="it-IT" altLang="it-IT" sz="2600" cap="small" dirty="0">
                <a:solidFill>
                  <a:srgbClr val="000000"/>
                </a:solidFill>
                <a:latin typeface="AR CENA" panose="02000000000000000000" pitchFamily="2" charset="0"/>
              </a:rPr>
              <a:t>dell’infanzia e dell’adolescenza</a:t>
            </a:r>
          </a:p>
        </p:txBody>
      </p:sp>
    </p:spTree>
    <p:extLst>
      <p:ext uri="{BB962C8B-B14F-4D97-AF65-F5344CB8AC3E}">
        <p14:creationId xmlns:p14="http://schemas.microsoft.com/office/powerpoint/2010/main" val="23453194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 animBg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4688">
            <a:off x="7532255" y="5084833"/>
            <a:ext cx="4356000" cy="6992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2273"/>
            <a:ext cx="6096000" cy="457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69" y="-26895"/>
            <a:ext cx="7866531" cy="524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33903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1807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36809" t="27358" r="6822" b="60502"/>
          <a:stretch/>
        </p:blipFill>
        <p:spPr>
          <a:xfrm>
            <a:off x="2510972" y="5597349"/>
            <a:ext cx="9409473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45147" t="41268" r="8448" b="47220"/>
          <a:stretch/>
        </p:blipFill>
        <p:spPr>
          <a:xfrm>
            <a:off x="3751711" y="4328455"/>
            <a:ext cx="8168734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45594" t="54101" r="17037" b="34386"/>
          <a:stretch/>
        </p:blipFill>
        <p:spPr>
          <a:xfrm>
            <a:off x="5342256" y="1796678"/>
            <a:ext cx="6578189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53" y="3032541"/>
            <a:ext cx="738899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9357"/>
      </p:ext>
    </p:extLst>
  </p:cSld>
  <p:clrMapOvr>
    <a:masterClrMapping/>
  </p:clrMapOvr>
  <p:transition spd="slow" advTm="96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4688">
            <a:off x="7532255" y="5084833"/>
            <a:ext cx="4356000" cy="6992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1832"/>
            <a:ext cx="6154890" cy="461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646565" cy="509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33097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5594" t="54101" r="17037" b="34386"/>
          <a:stretch/>
        </p:blipFill>
        <p:spPr>
          <a:xfrm>
            <a:off x="0" y="5778000"/>
            <a:ext cx="6578189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1599373" y="2747234"/>
            <a:ext cx="2340616" cy="2451953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Sperimentare </a:t>
            </a:r>
          </a:p>
          <a:p>
            <a:pPr algn="ctr">
              <a:lnSpc>
                <a:spcPts val="230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l’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innovativo </a:t>
            </a:r>
          </a:p>
          <a:p>
            <a:pPr algn="ctr">
              <a:lnSpc>
                <a:spcPts val="2300"/>
              </a:lnSpc>
            </a:pPr>
            <a:r>
              <a:rPr lang="it-IT" sz="2000" b="1" dirty="0">
                <a:solidFill>
                  <a:srgbClr val="000000"/>
                </a:solidFill>
                <a:latin typeface="+mj-lt"/>
              </a:rPr>
              <a:t>laboratorio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 del corso socio-sanitario ti permetterà di simulare interventi sanitari su un manichino intelligente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86298" y="2105027"/>
            <a:ext cx="281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nei SERVIZI per la SANITÀ e l' ASSISTENZA SOCIALE, puoi..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06183" y="332863"/>
            <a:ext cx="3633806" cy="2157001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Acquisire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competenze pedagogiche e psicologiche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per svolgere l’attività di assistente di comunità infantili; seguire gli anziani delle case di riposo, anche malati, avendo competenze di tipo riabilitativo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45503" y="332863"/>
            <a:ext cx="3649279" cy="1862048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utilizzare le principali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tecniche di animazione sociale, ludica e culturale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migliorando l’ abilità nel campo dell’animazione per organizzare attività per gruppi di bambini e ragazzi o adulti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52011" y="4276748"/>
            <a:ext cx="3642771" cy="1862048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Collocarti in ambito lavorativo tra coloro che svolgono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mansioni organizzative e gestionali del settore sociale e sanitario</a:t>
            </a:r>
          </a:p>
        </p:txBody>
      </p:sp>
      <p:sp>
        <p:nvSpPr>
          <p:cNvPr id="5" name="Rettangolo 4"/>
          <p:cNvSpPr/>
          <p:nvPr/>
        </p:nvSpPr>
        <p:spPr>
          <a:xfrm>
            <a:off x="8252011" y="2747234"/>
            <a:ext cx="3642771" cy="977191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acquisire le competenze per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operare nel settore della legislazione dei servizi sociali assistenziali.</a:t>
            </a:r>
          </a:p>
        </p:txBody>
      </p:sp>
      <p:sp>
        <p:nvSpPr>
          <p:cNvPr id="15" name="Ovale 14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45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7" grpId="0" animBg="1"/>
      <p:bldP spid="2" grpId="0" animBg="1"/>
      <p:bldP spid="3" grpId="0" animBg="1"/>
      <p:bldP spid="5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5594" t="54101" r="17037" b="34386"/>
          <a:stretch/>
        </p:blipFill>
        <p:spPr>
          <a:xfrm>
            <a:off x="0" y="5778000"/>
            <a:ext cx="6578189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8292353" y="1213967"/>
            <a:ext cx="3556638" cy="2157001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Incrementare la 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cultura sportiva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(intesa in tutti i suoi aspetti fisici, fisiologici, psicologici e sociologici) come valido strumento di promozione dei valori della solidarietà e dell’integrazione culturale e di prevenzione del disagio giovanile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11723" y="189366"/>
            <a:ext cx="11537267" cy="682238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Dall’anno scolastico 2017/18 è attivo un percorso di studi denominato SPORT e SALUTE </a:t>
            </a:r>
          </a:p>
          <a:p>
            <a:pPr algn="ctr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che si inserisce nel quadro orario dell'indirizzo Socio Sanitario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04512" y="1213967"/>
            <a:ext cx="3595135" cy="4221669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Tale percorso in base all'autonomia scolastica prevede un 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incremento delle ore di educazione fisica e di discipline biologiche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volte a rafforzare i contenuti teorici concernenti l’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anatomia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, l’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alimentazione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e il concetto di salute inteso come benessere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bio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-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psico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-sociale.</a:t>
            </a:r>
          </a:p>
          <a:p>
            <a:pPr algn="just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Inoltre, la dimensione sportiva verrà affrontata sotto il profilo legislativo e psicologico in una prospettiva interdisciplinare. Nel triennio verranno attuati progetti mirati di Alternanza</a:t>
            </a:r>
          </a:p>
          <a:p>
            <a:pPr algn="just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Scuola/Lavoro e aggiunti di moduli di fisioterapia.</a:t>
            </a:r>
          </a:p>
        </p:txBody>
      </p:sp>
      <p:sp>
        <p:nvSpPr>
          <p:cNvPr id="21" name="Ovale 20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302186" y="2849064"/>
            <a:ext cx="3587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nei SERVIZI per la SANITÀ e l' ASSISTENZA SOCIALE indirizzo SPORT E SALUTE, puoi..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92352" y="3853843"/>
            <a:ext cx="3556638" cy="977191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400" b="1" dirty="0">
                <a:solidFill>
                  <a:srgbClr val="000000"/>
                </a:solidFill>
                <a:latin typeface="+mj-lt"/>
              </a:rPr>
              <a:t>Conciliare l’interesse e la pratica sportiva con la formazione scolastica e professionale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92351" y="5313878"/>
            <a:ext cx="3556639" cy="1272143"/>
          </a:xfrm>
          <a:prstGeom prst="rect">
            <a:avLst/>
          </a:prstGeom>
          <a:ln w="38100">
            <a:solidFill>
              <a:srgbClr val="42B7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Acquisire le competenze necessarie per attuare 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interventi e azioni mirati alla promozione dell’attività fisica per la salute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59" y="961394"/>
            <a:ext cx="3031194" cy="202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864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1" grpId="0" animBg="1"/>
      <p:bldP spid="22" grpId="0"/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1854" t="12379" r="22854" b="6173"/>
          <a:stretch/>
        </p:blipFill>
        <p:spPr>
          <a:xfrm>
            <a:off x="1680883" y="94129"/>
            <a:ext cx="8615882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 rot="20662510">
            <a:off x="526656" y="1736389"/>
            <a:ext cx="3790591" cy="129884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PRESENTE !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607193" y="5313347"/>
            <a:ext cx="8783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Partecipazione manifestazioni – eventi – progetti - concorsi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511199" y="6307879"/>
            <a:ext cx="451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Organizzazione convegni e seminari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420425" y="2926136"/>
            <a:ext cx="4642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Costante rapporto con il territorio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918392" y="5833001"/>
            <a:ext cx="5735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cap="small" dirty="0" err="1">
                <a:solidFill>
                  <a:srgbClr val="000000"/>
                </a:solidFill>
                <a:latin typeface="AR CENA" panose="02000000000000000000" pitchFamily="2" charset="0"/>
              </a:rPr>
              <a:t>Stages</a:t>
            </a:r>
            <a:r>
              <a:rPr 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 e formazione nel mondo del lavoro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90" y="3576069"/>
            <a:ext cx="3129837" cy="325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9661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63" y="3454023"/>
            <a:ext cx="2693199" cy="17999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13" y="3445596"/>
            <a:ext cx="2378068" cy="18028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4" y="4419810"/>
            <a:ext cx="2771775" cy="8477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90" y="3544076"/>
            <a:ext cx="1042282" cy="1042282"/>
          </a:xfrm>
          <a:prstGeom prst="rect">
            <a:avLst/>
          </a:prstGeom>
        </p:spPr>
      </p:pic>
      <p:pic>
        <p:nvPicPr>
          <p:cNvPr id="1028" name="Picture 4" descr="https://lh5.googleusercontent.com/grlJyOJWItMVWe9BxwCcLbm-_wv_yM9_fsHUcMLQtK8qF39qwOMDfnyN2l5Adkxz1HX4EeTpXxen4HKJVQ1loLLzfyj_eoZosHRYdawz0O_VN651NZ2HU7w1Y-gZrxkLbcBEM1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883" y="167912"/>
            <a:ext cx="2243352" cy="16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1809" y="12122"/>
            <a:ext cx="2533742" cy="125324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10"/>
          <a:srcRect l="25533" t="25813" r="50080" b="34782"/>
          <a:stretch/>
        </p:blipFill>
        <p:spPr>
          <a:xfrm>
            <a:off x="7446393" y="1320013"/>
            <a:ext cx="1936377" cy="16674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1"/>
          <a:srcRect l="56063" t="42049" r="22543" b="29056"/>
          <a:stretch/>
        </p:blipFill>
        <p:spPr>
          <a:xfrm>
            <a:off x="9520971" y="1967585"/>
            <a:ext cx="2027392" cy="14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947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16" grpId="0"/>
      <p:bldP spid="17" grpId="0"/>
      <p:bldP spid="1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 rot="20662510">
            <a:off x="526656" y="1736389"/>
            <a:ext cx="3790591" cy="129884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9661">
            <a:off x="21665" y="1011537"/>
            <a:ext cx="4875061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La nostra scuola è…</a:t>
            </a:r>
          </a:p>
        </p:txBody>
      </p:sp>
      <p:sp>
        <p:nvSpPr>
          <p:cNvPr id="13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LABORATORIALE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15" name="Rettangolo 14"/>
          <p:cNvSpPr/>
          <p:nvPr/>
        </p:nvSpPr>
        <p:spPr>
          <a:xfrm rot="737038">
            <a:off x="6173974" y="435152"/>
            <a:ext cx="4749684" cy="61247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altLang="it-IT" sz="2000" cap="small" dirty="0">
                <a:solidFill>
                  <a:srgbClr val="000000"/>
                </a:solidFill>
                <a:latin typeface="AR CENA" panose="02000000000000000000" pitchFamily="2" charset="0"/>
              </a:rPr>
              <a:t>L’istruzione professionale si propone come </a:t>
            </a:r>
            <a:r>
              <a:rPr lang="it-IT" altLang="it-IT" sz="2000" u="sng" cap="small" dirty="0">
                <a:solidFill>
                  <a:srgbClr val="000000"/>
                </a:solidFill>
                <a:latin typeface="AR CENA" panose="02000000000000000000" pitchFamily="2" charset="0"/>
              </a:rPr>
              <a:t>laboratorio permanente di ricerca e innovazione</a:t>
            </a:r>
            <a:r>
              <a:rPr lang="it-IT" altLang="it-IT" sz="2000" cap="small" dirty="0">
                <a:solidFill>
                  <a:srgbClr val="000000"/>
                </a:solidFill>
                <a:latin typeface="AR CENA" panose="02000000000000000000" pitchFamily="2" charset="0"/>
              </a:rPr>
              <a:t>, in un rapporto continuo con il mondo del lavoro. Le scuole possono modulare gli indirizzi di studio in specifici percorsi formativi richiesti dal territorio e coerenti con le priorità indicate dalle regioni. Il nuovo sistema formativo degli istituti professionali è centrato su:</a:t>
            </a:r>
          </a:p>
          <a:p>
            <a:pPr algn="ctr"/>
            <a:endParaRPr lang="it-IT" altLang="it-IT" sz="2000" cap="small" dirty="0">
              <a:solidFill>
                <a:srgbClr val="000000"/>
              </a:solidFill>
              <a:latin typeface="AR CENA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altLang="it-IT" sz="2800" b="1" cap="small" dirty="0">
                <a:solidFill>
                  <a:srgbClr val="000000"/>
                </a:solidFill>
                <a:latin typeface="AR CENA" panose="02000000000000000000" pitchFamily="2" charset="0"/>
              </a:rPr>
              <a:t>didattica personalizzata</a:t>
            </a:r>
            <a:r>
              <a:rPr lang="it-IT" altLang="it-IT" sz="2000" cap="small" dirty="0">
                <a:solidFill>
                  <a:srgbClr val="000000"/>
                </a:solidFill>
                <a:latin typeface="AR CENA" panose="02000000000000000000" pitchFamily="2" charset="0"/>
              </a:rPr>
              <a:t>, uso diffuso e intelligente dei laboratori, integrazione tra competenze, abilità e conoscenze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alt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didattica orientativa</a:t>
            </a:r>
            <a:r>
              <a:rPr lang="it-IT" altLang="it-IT" sz="2000" cap="small" dirty="0">
                <a:solidFill>
                  <a:srgbClr val="000000"/>
                </a:solidFill>
                <a:latin typeface="AR CENA" panose="02000000000000000000" pitchFamily="2" charset="0"/>
              </a:rPr>
              <a:t>, che accompagna e indirizza le studentesse e gli studenti in tutto il corso di studi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altLang="it-IT" sz="2800" cap="small" dirty="0">
                <a:solidFill>
                  <a:srgbClr val="000000"/>
                </a:solidFill>
                <a:latin typeface="AR CENA" panose="02000000000000000000" pitchFamily="2" charset="0"/>
              </a:rPr>
              <a:t>offerta formativa innovativa e flessibile </a:t>
            </a:r>
            <a:r>
              <a:rPr lang="it-IT" altLang="it-IT" sz="2000" cap="small" dirty="0">
                <a:solidFill>
                  <a:srgbClr val="000000"/>
                </a:solidFill>
                <a:latin typeface="AR CENA" panose="02000000000000000000" pitchFamily="2" charset="0"/>
              </a:rPr>
              <a:t>e materie aggregate per assi culturali</a:t>
            </a:r>
          </a:p>
        </p:txBody>
      </p:sp>
      <p:sp>
        <p:nvSpPr>
          <p:cNvPr id="19" name="Segnaposto testo 9"/>
          <p:cNvSpPr>
            <a:spLocks noGrp="1"/>
          </p:cNvSpPr>
          <p:nvPr>
            <p:ph type="body" idx="1"/>
          </p:nvPr>
        </p:nvSpPr>
        <p:spPr>
          <a:xfrm>
            <a:off x="119611" y="3521706"/>
            <a:ext cx="2381542" cy="3227219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210000"/>
              </a:lnSpc>
              <a:spcBef>
                <a:spcPts val="0"/>
              </a:spcBef>
            </a:pPr>
            <a:r>
              <a:rPr lang="it-IT" b="0" dirty="0">
                <a:latin typeface="Titillium Web"/>
              </a:rPr>
              <a:t>I percorsi di Istruzione professionale prevedono un biennio unitario e un triennio finalizzato ad approfondire la formazione dello studente secondo le possibili declinazioni dell’indirizzo specifico.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420130201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7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uiExpand="1" build="p" animBg="1"/>
      <p:bldP spid="1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42940">
            <a:off x="7128254" y="5000433"/>
            <a:ext cx="4788000" cy="70560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83" y="-20917"/>
            <a:ext cx="5174876" cy="344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B5B4B2"/>
              </a:clrFrom>
              <a:clrTo>
                <a:srgbClr val="B5B4B2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125660" y="3444288"/>
            <a:ext cx="4107123" cy="272030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65" y="3756116"/>
            <a:ext cx="1783119" cy="31018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-531049"/>
            <a:ext cx="5496952" cy="826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84" y="0"/>
            <a:ext cx="4725956" cy="710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90016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000"/>
            <a:ext cx="6999784" cy="108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88241" y="2105027"/>
            <a:ext cx="3362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in INDUSTRIA E ARTIGIANATO PER IL MADE IN ITALY dell' indirizzo MODA, puoi..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05009" y="3725519"/>
            <a:ext cx="1370223" cy="2451953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ottenere le competenze necessarie per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realizzare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la tua prima collezione di moda</a:t>
            </a:r>
          </a:p>
        </p:txBody>
      </p:sp>
      <p:sp>
        <p:nvSpPr>
          <p:cNvPr id="7" name="Ovale 6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6587" y="219423"/>
            <a:ext cx="3637621" cy="2451953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conoscere e impiegare in modo autonomo e corretto gli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strumenti e i materiali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di base utili allo sviluppo della modellistica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; conoscere e utilizzare la modellistica artigianale di base e industriale e il relativo linguaggio tecnico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033704" y="245493"/>
            <a:ext cx="7934178" cy="682238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acquisire la capacità di leggere in chiave modellistica qualsiasi tipo di figurino in relazione ai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tessuti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da utilizzare e alla tecnica di trasformazione più idonea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78635" y="3070856"/>
            <a:ext cx="2405573" cy="2451953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conoscere e utilizzare i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metodi di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confezione artigianale e industriale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; acquisire un metodo di lavoro strettamente correlato alle problematiche specifiche dell‘operato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306386" y="1144907"/>
            <a:ext cx="3661496" cy="977191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conoscere l'uso della </a:t>
            </a:r>
            <a:r>
              <a:rPr lang="it-IT" sz="2000" b="1" dirty="0">
                <a:solidFill>
                  <a:srgbClr val="000000"/>
                </a:solidFill>
                <a:latin typeface="+mj-lt"/>
              </a:rPr>
              <a:t>grafica computerizzata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applicata alla modellistica a livello industriale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306386" y="2334316"/>
            <a:ext cx="3661495" cy="682238"/>
          </a:xfrm>
          <a:prstGeom prst="rect">
            <a:avLst/>
          </a:prstGeom>
          <a:ln w="38100">
            <a:solidFill>
              <a:srgbClr val="D022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sz="2400" b="1" dirty="0">
                <a:solidFill>
                  <a:srgbClr val="000000"/>
                </a:solidFill>
                <a:latin typeface="+mj-lt"/>
              </a:rPr>
              <a:t>ideare e realizzare capi di abbigliamento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50625" y="3787640"/>
            <a:ext cx="3445453" cy="232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04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957" t="17809" r="22750"/>
          <a:stretch/>
        </p:blipFill>
        <p:spPr>
          <a:xfrm>
            <a:off x="1834496" y="52986"/>
            <a:ext cx="8523007" cy="6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0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9922" t="67023" r="17689" b="21256"/>
          <a:stretch/>
        </p:blipFill>
        <p:spPr>
          <a:xfrm rot="20987497">
            <a:off x="1184654" y="2943033"/>
            <a:ext cx="4788000" cy="70560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36809" t="27358" r="6822" b="60502"/>
          <a:stretch/>
        </p:blipFill>
        <p:spPr>
          <a:xfrm rot="20987497">
            <a:off x="95439" y="5067404"/>
            <a:ext cx="6272983" cy="72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45147" t="41268" r="8448" b="47220"/>
          <a:stretch/>
        </p:blipFill>
        <p:spPr>
          <a:xfrm rot="20987497">
            <a:off x="779396" y="3985410"/>
            <a:ext cx="5400000" cy="71394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45594" t="54101" r="17037" b="34386"/>
          <a:stretch/>
        </p:blipFill>
        <p:spPr>
          <a:xfrm rot="20987497">
            <a:off x="1454183" y="1897879"/>
            <a:ext cx="4356000" cy="6992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1" name="Rettangolo 10"/>
          <p:cNvSpPr/>
          <p:nvPr/>
        </p:nvSpPr>
        <p:spPr>
          <a:xfrm rot="21011332">
            <a:off x="26746" y="733088"/>
            <a:ext cx="602446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i="1" dirty="0">
                <a:solidFill>
                  <a:srgbClr val="1E73BE"/>
                </a:solidFill>
                <a:latin typeface="AR CENA" panose="02000000000000000000" pitchFamily="2" charset="0"/>
              </a:rPr>
              <a:t>Vuoi imparare qualcosa di più sulla nostra scuola </a:t>
            </a:r>
          </a:p>
          <a:p>
            <a:pPr algn="ctr"/>
            <a:r>
              <a:rPr lang="it-IT" sz="2400" i="1" dirty="0">
                <a:solidFill>
                  <a:srgbClr val="1E73BE"/>
                </a:solidFill>
                <a:latin typeface="AR CENA" panose="02000000000000000000" pitchFamily="2" charset="0"/>
              </a:rPr>
              <a:t>e orientarti giocando ?</a:t>
            </a:r>
            <a:endParaRPr lang="it-IT" sz="2400" b="0" i="0" dirty="0">
              <a:solidFill>
                <a:srgbClr val="1E73BE"/>
              </a:solidFill>
              <a:effectLst/>
              <a:latin typeface="AR CENA" panose="02000000000000000000" pitchFamily="2" charset="0"/>
            </a:endParaRPr>
          </a:p>
        </p:txBody>
      </p:sp>
      <p:sp>
        <p:nvSpPr>
          <p:cNvPr id="12" name="Rettangolo 11"/>
          <p:cNvSpPr/>
          <p:nvPr/>
        </p:nvSpPr>
        <p:spPr>
          <a:xfrm rot="673015">
            <a:off x="8424716" y="3896578"/>
            <a:ext cx="371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METAVERSE</a:t>
            </a:r>
          </a:p>
        </p:txBody>
      </p:sp>
      <p:sp>
        <p:nvSpPr>
          <p:cNvPr id="14" name="Rettangolo 13"/>
          <p:cNvSpPr/>
          <p:nvPr/>
        </p:nvSpPr>
        <p:spPr>
          <a:xfrm rot="872679">
            <a:off x="8476966" y="2102172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QUIZIZZ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611034" y="5417493"/>
            <a:ext cx="4464424" cy="156966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0" i="1" dirty="0">
                <a:solidFill>
                  <a:srgbClr val="1E73BE"/>
                </a:solidFill>
                <a:effectLst/>
                <a:latin typeface="AR CENA" panose="02000000000000000000" pitchFamily="2" charset="0"/>
              </a:rPr>
              <a:t>Collegati al sito </a:t>
            </a:r>
            <a:r>
              <a:rPr lang="it-IT" sz="1600" dirty="0">
                <a:latin typeface="AR CENA" panose="02000000000000000000" pitchFamily="2" charset="0"/>
                <a:hlinkClick r:id="rId3"/>
              </a:rPr>
              <a:t>https://www.iiscastigliano.it/orientamento/</a:t>
            </a:r>
            <a:endParaRPr lang="it-IT" sz="1600" dirty="0">
              <a:latin typeface="AR CENA" panose="02000000000000000000" pitchFamily="2" charset="0"/>
            </a:endParaRPr>
          </a:p>
          <a:p>
            <a:pPr algn="ctr"/>
            <a:r>
              <a:rPr lang="it-IT" sz="1600" b="0" i="1" dirty="0">
                <a:solidFill>
                  <a:srgbClr val="1E73BE"/>
                </a:solidFill>
                <a:effectLst/>
                <a:latin typeface="AR CENA" panose="02000000000000000000" pitchFamily="2" charset="0"/>
              </a:rPr>
              <a:t>oppure seguici sulla pagina </a:t>
            </a:r>
            <a:r>
              <a:rPr lang="it-IT" sz="1600" b="0" i="1" dirty="0" err="1">
                <a:solidFill>
                  <a:srgbClr val="1E73BE"/>
                </a:solidFill>
                <a:effectLst/>
                <a:latin typeface="AR CENA" panose="02000000000000000000" pitchFamily="2" charset="0"/>
              </a:rPr>
              <a:t>Facebook</a:t>
            </a:r>
            <a:endParaRPr lang="it-IT" sz="1600" b="0" i="1" dirty="0">
              <a:solidFill>
                <a:srgbClr val="1E73BE"/>
              </a:solidFill>
              <a:effectLst/>
              <a:latin typeface="AR CENA" panose="02000000000000000000" pitchFamily="2" charset="0"/>
            </a:endParaRPr>
          </a:p>
          <a:p>
            <a:pPr algn="ctr"/>
            <a:r>
              <a:rPr lang="it-IT" sz="1600" u="sng" dirty="0">
                <a:latin typeface="AR CENA" panose="02000000000000000000" pitchFamily="2" charset="0"/>
                <a:hlinkClick r:id="rId4"/>
              </a:rPr>
              <a:t>https://www.facebook.com/iiscastigliano/posts/1303007493390639 </a:t>
            </a:r>
            <a:endParaRPr lang="it-IT" sz="1600" i="1" dirty="0">
              <a:solidFill>
                <a:srgbClr val="1E73BE"/>
              </a:solidFill>
              <a:latin typeface="AR CENA" panose="02000000000000000000" pitchFamily="2" charset="0"/>
            </a:endParaRPr>
          </a:p>
          <a:p>
            <a:pPr algn="ctr"/>
            <a:endParaRPr lang="it-IT" sz="1600" b="0" i="0" spc="300" dirty="0">
              <a:solidFill>
                <a:srgbClr val="1E73BE"/>
              </a:solidFill>
              <a:effectLst/>
              <a:latin typeface="AR CENA" panose="02000000000000000000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 rot="675228">
            <a:off x="7649823" y="4626232"/>
            <a:ext cx="339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tx2"/>
                </a:solidFill>
                <a:latin typeface="AR CENA" panose="02000000000000000000" pitchFamily="2" charset="0"/>
              </a:rPr>
              <a:t>…E in più potrai </a:t>
            </a:r>
            <a:r>
              <a:rPr lang="it-IT" i="1" dirty="0" err="1">
                <a:solidFill>
                  <a:schemeClr val="tx2"/>
                </a:solidFill>
                <a:latin typeface="AR CENA" panose="02000000000000000000" pitchFamily="2" charset="0"/>
              </a:rPr>
              <a:t>entare</a:t>
            </a:r>
            <a:r>
              <a:rPr lang="it-IT" i="1" dirty="0">
                <a:solidFill>
                  <a:schemeClr val="tx2"/>
                </a:solidFill>
                <a:latin typeface="AR CENA" panose="02000000000000000000" pitchFamily="2" charset="0"/>
              </a:rPr>
              <a:t> nella nostra REALTA’ AUMENTATA</a:t>
            </a:r>
          </a:p>
        </p:txBody>
      </p:sp>
      <p:sp>
        <p:nvSpPr>
          <p:cNvPr id="17" name="Rettangolo 16"/>
          <p:cNvSpPr/>
          <p:nvPr/>
        </p:nvSpPr>
        <p:spPr>
          <a:xfrm rot="869075">
            <a:off x="6775360" y="2961299"/>
            <a:ext cx="613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tx2"/>
                </a:solidFill>
                <a:latin typeface="AR CENA" panose="02000000000000000000" pitchFamily="2" charset="0"/>
              </a:rPr>
              <a:t>INIZIAMO A GIOCARE PER CONOSCERCI MEGLIO!</a:t>
            </a:r>
          </a:p>
        </p:txBody>
      </p:sp>
    </p:spTree>
    <p:extLst>
      <p:ext uri="{BB962C8B-B14F-4D97-AF65-F5344CB8AC3E}">
        <p14:creationId xmlns:p14="http://schemas.microsoft.com/office/powerpoint/2010/main" val="202619334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81" y="4357364"/>
            <a:ext cx="18272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 rot="20662510">
            <a:off x="633743" y="1721696"/>
            <a:ext cx="3790591" cy="2094034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 rot="20890456">
            <a:off x="-672066" y="1990041"/>
            <a:ext cx="6392246" cy="222221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</a:rPr>
              <a:t>UN ISTITUTO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spc="0" dirty="0">
                <a:solidFill>
                  <a:sysClr val="windowText" lastClr="000000"/>
                </a:solidFill>
                <a:latin typeface="Arial Black"/>
              </a:rPr>
              <a:t>PROFESSIONALE</a:t>
            </a:r>
            <a:endParaRPr kumimoji="0" lang="it-IT" sz="3600" b="0" i="0" u="none" strike="noStrike" kern="120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</a:endParaRPr>
          </a:p>
        </p:txBody>
      </p:sp>
      <p:pic>
        <p:nvPicPr>
          <p:cNvPr id="7" name="Picture 4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051" y="3733992"/>
            <a:ext cx="17764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go e filo | Museo Diffuso di Lusian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19" y="5383507"/>
            <a:ext cx="1970359" cy="14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 txBox="1">
            <a:spLocks/>
          </p:cNvSpPr>
          <p:nvPr/>
        </p:nvSpPr>
        <p:spPr>
          <a:xfrm rot="21221807">
            <a:off x="21665" y="1011537"/>
            <a:ext cx="4875061" cy="700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nostra scuola è…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80" cy="68938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826527" y="3733992"/>
            <a:ext cx="38826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i="1" dirty="0">
                <a:solidFill>
                  <a:schemeClr val="bg1"/>
                </a:solidFill>
                <a:latin typeface="AR CENA" panose="02000000000000000000" pitchFamily="2" charset="0"/>
              </a:rPr>
              <a:t>…ma che cosa sono gli  </a:t>
            </a:r>
          </a:p>
          <a:p>
            <a:pPr algn="ctr"/>
            <a:r>
              <a:rPr lang="it-IT" sz="4400" i="1" dirty="0">
                <a:solidFill>
                  <a:schemeClr val="bg1"/>
                </a:solidFill>
                <a:latin typeface="AR CENA" panose="02000000000000000000" pitchFamily="2" charset="0"/>
              </a:rPr>
              <a:t>ISTITUTI  PROFESSIONALI?</a:t>
            </a:r>
            <a:endParaRPr lang="it-IT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560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1225" y="1852550"/>
            <a:ext cx="1062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  <a:hlinkClick r:id="rId2"/>
              </a:rPr>
              <a:t>https://www.iiscastigliano.it/orientamento/</a:t>
            </a:r>
            <a:endParaRPr lang="it-IT" sz="4000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486" t="71507" r="33379" b="11538"/>
          <a:stretch/>
        </p:blipFill>
        <p:spPr>
          <a:xfrm>
            <a:off x="2053771" y="359160"/>
            <a:ext cx="8084458" cy="117565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680630" y="3026711"/>
            <a:ext cx="6600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3"/>
                </a:solidFill>
                <a:latin typeface="+mj-lt"/>
              </a:rPr>
              <a:t>Salva queste date </a:t>
            </a:r>
          </a:p>
          <a:p>
            <a:pPr algn="ctr"/>
            <a:r>
              <a:rPr lang="it-IT" sz="2400" b="1" i="1" dirty="0">
                <a:solidFill>
                  <a:schemeClr val="accent3"/>
                </a:solidFill>
                <a:latin typeface="+mj-lt"/>
              </a:rPr>
              <a:t>per conoscere la nostra scuola </a:t>
            </a:r>
          </a:p>
          <a:p>
            <a:pPr algn="ctr"/>
            <a:r>
              <a:rPr lang="it-IT" sz="2400" b="1" i="1" dirty="0">
                <a:solidFill>
                  <a:schemeClr val="accent3"/>
                </a:solidFill>
                <a:latin typeface="+mj-lt"/>
              </a:rPr>
              <a:t>e iscriverti!</a:t>
            </a:r>
            <a:endParaRPr lang="it-IT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1" y="4451705"/>
            <a:ext cx="12082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1E73BE"/>
                </a:solidFill>
                <a:latin typeface="AR CENA" panose="02000000000000000000" pitchFamily="2" charset="0"/>
              </a:rPr>
              <a:t>Sabato 11 dicembre 2021 ore</a:t>
            </a:r>
          </a:p>
          <a:p>
            <a:pPr algn="ctr"/>
            <a:r>
              <a:rPr lang="it-IT" sz="3600" b="1" dirty="0">
                <a:solidFill>
                  <a:srgbClr val="1E73BE"/>
                </a:solidFill>
                <a:latin typeface="AR CENA" panose="02000000000000000000" pitchFamily="2" charset="0"/>
              </a:rPr>
              <a:t>10-12 e 15-17 </a:t>
            </a:r>
          </a:p>
          <a:p>
            <a:pPr algn="ctr"/>
            <a:r>
              <a:rPr lang="it-IT" sz="3600" b="1" dirty="0">
                <a:solidFill>
                  <a:srgbClr val="1E73BE"/>
                </a:solidFill>
                <a:latin typeface="AR CENA" panose="02000000000000000000" pitchFamily="2" charset="0"/>
              </a:rPr>
              <a:t>Sabato 15 Gennaio 2022 ore 10-12 e 15-17</a:t>
            </a:r>
          </a:p>
        </p:txBody>
      </p:sp>
    </p:spTree>
    <p:extLst>
      <p:ext uri="{BB962C8B-B14F-4D97-AF65-F5344CB8AC3E}">
        <p14:creationId xmlns:p14="http://schemas.microsoft.com/office/powerpoint/2010/main" val="239171460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1225" y="1803758"/>
            <a:ext cx="1062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  <a:hlinkClick r:id="rId2"/>
              </a:rPr>
              <a:t>https://www.iiscastigliano.it/orientamento/</a:t>
            </a:r>
            <a:endParaRPr lang="it-IT" sz="40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4486" t="71507" r="33379" b="11538"/>
          <a:stretch/>
        </p:blipFill>
        <p:spPr>
          <a:xfrm>
            <a:off x="2053771" y="359160"/>
            <a:ext cx="8084458" cy="1175658"/>
          </a:xfrm>
          <a:prstGeom prst="rect">
            <a:avLst/>
          </a:prstGeom>
        </p:spPr>
      </p:pic>
      <p:pic>
        <p:nvPicPr>
          <p:cNvPr id="3" name="Immagin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1" y="5683382"/>
            <a:ext cx="2651398" cy="11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90" y="2511644"/>
            <a:ext cx="2455360" cy="141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4857528" y="3929056"/>
            <a:ext cx="2335884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202124"/>
                </a:solidFill>
                <a:latin typeface="+mj-lt"/>
              </a:rPr>
              <a:t>Prenotazione per visite in presenza alle giornate </a:t>
            </a:r>
            <a:r>
              <a:rPr lang="it-IT" dirty="0" err="1">
                <a:solidFill>
                  <a:srgbClr val="202124"/>
                </a:solidFill>
                <a:latin typeface="+mj-lt"/>
              </a:rPr>
              <a:t>OpenDay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2511644"/>
            <a:ext cx="4531659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4138" algn="just"/>
            <a:endParaRPr lang="it-IT" sz="1600" b="1" dirty="0">
              <a:solidFill>
                <a:srgbClr val="1E73BE"/>
              </a:solidFill>
              <a:latin typeface="+mj-lt"/>
            </a:endParaRPr>
          </a:p>
          <a:p>
            <a:pPr indent="84138" algn="just"/>
            <a:r>
              <a:rPr lang="it-IT" sz="1600" b="1" dirty="0">
                <a:solidFill>
                  <a:srgbClr val="1E73BE"/>
                </a:solidFill>
                <a:latin typeface="+mj-lt"/>
              </a:rPr>
              <a:t>Sabato 11 dicembre 2021</a:t>
            </a:r>
          </a:p>
          <a:p>
            <a:pPr indent="84138" algn="just"/>
            <a:r>
              <a:rPr lang="it-IT" sz="1600" dirty="0">
                <a:solidFill>
                  <a:srgbClr val="222222"/>
                </a:solidFill>
                <a:latin typeface="+mj-lt"/>
              </a:rPr>
              <a:t>ore 10.00 – 12:00 </a:t>
            </a:r>
          </a:p>
          <a:p>
            <a:pPr indent="84138" algn="just"/>
            <a:r>
              <a:rPr lang="it-IT" sz="1600" dirty="0">
                <a:solidFill>
                  <a:srgbClr val="222222"/>
                </a:solidFill>
                <a:latin typeface="+mj-lt"/>
              </a:rPr>
              <a:t> </a:t>
            </a:r>
          </a:p>
          <a:p>
            <a:pPr indent="84138" algn="just"/>
            <a:r>
              <a:rPr lang="it-IT" sz="1600" dirty="0">
                <a:solidFill>
                  <a:srgbClr val="222222"/>
                </a:solidFill>
                <a:latin typeface="+mj-lt"/>
              </a:rPr>
              <a:t>ore 15.00 – 17:00 </a:t>
            </a:r>
          </a:p>
          <a:p>
            <a:pPr indent="84138" algn="just"/>
            <a:endParaRPr lang="it-IT" sz="1600" dirty="0">
              <a:solidFill>
                <a:srgbClr val="222222"/>
              </a:solidFill>
              <a:latin typeface="+mj-lt"/>
            </a:endParaRPr>
          </a:p>
          <a:p>
            <a:pPr indent="84138" algn="just"/>
            <a:r>
              <a:rPr lang="it-IT" sz="1600" b="1" dirty="0">
                <a:solidFill>
                  <a:srgbClr val="1E73BE"/>
                </a:solidFill>
                <a:latin typeface="+mj-lt"/>
              </a:rPr>
              <a:t>Sabato 15 Gennaio 2022</a:t>
            </a:r>
          </a:p>
          <a:p>
            <a:pPr indent="84138" algn="just"/>
            <a:r>
              <a:rPr lang="it-IT" sz="1600" dirty="0">
                <a:solidFill>
                  <a:srgbClr val="222222"/>
                </a:solidFill>
                <a:latin typeface="+mj-lt"/>
              </a:rPr>
              <a:t>ore 10.00 – 12:00 </a:t>
            </a:r>
          </a:p>
          <a:p>
            <a:pPr indent="84138" algn="just"/>
            <a:endParaRPr lang="it-IT" sz="1600" dirty="0">
              <a:solidFill>
                <a:srgbClr val="222222"/>
              </a:solidFill>
              <a:latin typeface="+mj-lt"/>
            </a:endParaRPr>
          </a:p>
          <a:p>
            <a:pPr indent="84138" algn="just"/>
            <a:r>
              <a:rPr lang="it-IT" sz="1600" dirty="0">
                <a:solidFill>
                  <a:srgbClr val="222222"/>
                </a:solidFill>
                <a:latin typeface="+mj-lt"/>
              </a:rPr>
              <a:t>ore 15.00 – 17:00 </a:t>
            </a:r>
          </a:p>
          <a:p>
            <a:pPr indent="84138" algn="just"/>
            <a:endParaRPr lang="it-IT" sz="1600" dirty="0">
              <a:solidFill>
                <a:srgbClr val="222222"/>
              </a:solidFill>
              <a:latin typeface="+mj-lt"/>
            </a:endParaRPr>
          </a:p>
          <a:p>
            <a:pPr indent="84138" algn="just"/>
            <a:endParaRPr lang="it-IT" sz="1600" dirty="0">
              <a:solidFill>
                <a:srgbClr val="2222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83049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Segoe Script" panose="030B0504020000000003" pitchFamily="66" charset="0"/>
              </a:rPr>
              <a:t>Grazie!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461095" y="4102751"/>
            <a:ext cx="3689627" cy="642938"/>
          </a:xfrm>
        </p:spPr>
        <p:txBody>
          <a:bodyPr rtlCol="0"/>
          <a:lstStyle/>
          <a:p>
            <a:pPr algn="ctr" rtl="0"/>
            <a:r>
              <a:rPr lang="it-IT" dirty="0">
                <a:latin typeface="Segoe Script" panose="030B0504020000000003" pitchFamily="66" charset="0"/>
              </a:rPr>
              <a:t>da tutto lo Staff </a:t>
            </a:r>
          </a:p>
          <a:p>
            <a:pPr algn="ctr" rtl="0"/>
            <a:r>
              <a:rPr lang="it-IT" dirty="0">
                <a:latin typeface="Segoe Script" panose="030B0504020000000003" pitchFamily="66" charset="0"/>
              </a:rPr>
              <a:t>del </a:t>
            </a:r>
            <a:r>
              <a:rPr lang="it-IT" spc="600" dirty="0">
                <a:latin typeface="Segoe Script" panose="030B0504020000000003" pitchFamily="66" charset="0"/>
              </a:rPr>
              <a:t>CASTI</a:t>
            </a:r>
            <a:r>
              <a:rPr lang="it-IT" dirty="0">
                <a:latin typeface="Segoe Script" panose="030B0504020000000003" pitchFamily="66" charset="0"/>
              </a:rPr>
              <a:t> 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184" t="19554" r="2389" b="59697"/>
          <a:stretch/>
        </p:blipFill>
        <p:spPr>
          <a:xfrm>
            <a:off x="1" y="5311589"/>
            <a:ext cx="12192000" cy="15464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5149589"/>
            <a:ext cx="12192000" cy="32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20976510">
            <a:off x="-222144" y="1476930"/>
            <a:ext cx="5803340" cy="36933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</a:lstStyle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47657" t="30690" r="29140" b="51727"/>
          <a:stretch/>
        </p:blipFill>
        <p:spPr>
          <a:xfrm rot="21008227">
            <a:off x="2901403" y="1877626"/>
            <a:ext cx="2485196" cy="1003638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 txBox="1">
            <a:spLocks/>
          </p:cNvSpPr>
          <p:nvPr/>
        </p:nvSpPr>
        <p:spPr>
          <a:xfrm rot="21005724">
            <a:off x="96416" y="1402168"/>
            <a:ext cx="5049336" cy="6429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latin typeface="Segoe Script" panose="030B0504020000000003" pitchFamily="66" charset="0"/>
              </a:rPr>
              <a:t>…CONTINUA A SEGUIRCI!</a:t>
            </a:r>
          </a:p>
        </p:txBody>
      </p:sp>
    </p:spTree>
    <p:extLst>
      <p:ext uri="{BB962C8B-B14F-4D97-AF65-F5344CB8AC3E}">
        <p14:creationId xmlns:p14="http://schemas.microsoft.com/office/powerpoint/2010/main" val="396028891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180000">
            <a:off x="58140" y="365112"/>
            <a:ext cx="607293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spc="-150" dirty="0"/>
              <a:t>Gli  Istituti  Professionali sono…  </a:t>
            </a:r>
            <a:br>
              <a:rPr lang="it-IT" sz="2400" spc="-150" dirty="0"/>
            </a:br>
            <a:endParaRPr lang="it-IT" sz="2400" spc="-15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6796" y="1613647"/>
            <a:ext cx="9811657" cy="5029199"/>
          </a:xfrm>
          <a:noFill/>
        </p:spPr>
        <p:txBody>
          <a:bodyPr>
            <a:normAutofit fontScale="85000" lnSpcReduction="20000"/>
          </a:bodyPr>
          <a:lstStyle/>
          <a:p>
            <a:pPr marL="900113" indent="-536575">
              <a:lnSpc>
                <a:spcPct val="16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tabLst>
                <a:tab pos="9680575" algn="l"/>
              </a:tabLst>
              <a:defRPr/>
            </a:pPr>
            <a:r>
              <a:rPr lang="it-IT" u="sng" dirty="0">
                <a:solidFill>
                  <a:srgbClr val="FF0000"/>
                </a:solidFill>
                <a:latin typeface="+mj-lt"/>
              </a:rPr>
              <a:t>CARATTERIZZATI DAL “SAPERE” E DAL “SAPER FARE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”</a:t>
            </a:r>
          </a:p>
          <a:p>
            <a:pPr marL="358775" lvl="1" indent="541338">
              <a:lnSpc>
                <a:spcPct val="160000"/>
              </a:lnSpc>
              <a:spcBef>
                <a:spcPts val="0"/>
              </a:spcBef>
              <a:buNone/>
              <a:tabLst>
                <a:tab pos="9680575" algn="l"/>
              </a:tabLst>
              <a:defRPr/>
            </a:pPr>
            <a:r>
              <a:rPr lang="it-IT" dirty="0">
                <a:latin typeface="+mj-lt"/>
              </a:rPr>
              <a:t>Si svolgono esercitazioni pratiche, si sviluppa la manualità</a:t>
            </a:r>
          </a:p>
          <a:p>
            <a:pPr marL="360000" indent="0">
              <a:lnSpc>
                <a:spcPct val="160000"/>
              </a:lnSpc>
              <a:spcBef>
                <a:spcPts val="0"/>
              </a:spcBef>
              <a:buClr>
                <a:schemeClr val="accent3"/>
              </a:buClr>
              <a:buNone/>
              <a:tabLst>
                <a:tab pos="9680575" algn="l"/>
              </a:tabLst>
              <a:defRPr/>
            </a:pPr>
            <a:endParaRPr lang="it-IT" dirty="0">
              <a:latin typeface="+mj-lt"/>
            </a:endParaRPr>
          </a:p>
          <a:p>
            <a:pPr marL="900113" indent="-536575">
              <a:lnSpc>
                <a:spcPct val="16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tabLst>
                <a:tab pos="9680575" algn="l"/>
              </a:tabLst>
              <a:defRPr/>
            </a:pPr>
            <a:r>
              <a:rPr lang="it-IT" u="sng" dirty="0">
                <a:solidFill>
                  <a:srgbClr val="33CC33"/>
                </a:solidFill>
                <a:latin typeface="+mj-lt"/>
              </a:rPr>
              <a:t>IN RAPPORTO CON LE REALTA’ PRODUTTIVE LOCALI</a:t>
            </a:r>
            <a:endParaRPr lang="it-IT" dirty="0">
              <a:solidFill>
                <a:srgbClr val="33CC33"/>
              </a:solidFill>
              <a:latin typeface="+mj-lt"/>
            </a:endParaRPr>
          </a:p>
          <a:p>
            <a:pPr marL="900113" lvl="1" indent="0">
              <a:lnSpc>
                <a:spcPct val="160000"/>
              </a:lnSpc>
              <a:spcBef>
                <a:spcPts val="0"/>
              </a:spcBef>
              <a:buNone/>
              <a:tabLst>
                <a:tab pos="9680575" algn="l"/>
              </a:tabLst>
              <a:defRPr/>
            </a:pPr>
            <a:r>
              <a:rPr lang="it-IT" dirty="0">
                <a:latin typeface="+mj-lt"/>
              </a:rPr>
              <a:t>Possibilità di adattare i programmi per progettare moduli professionalizzanti</a:t>
            </a:r>
          </a:p>
          <a:p>
            <a:pPr marL="360000" indent="0">
              <a:lnSpc>
                <a:spcPct val="160000"/>
              </a:lnSpc>
              <a:spcBef>
                <a:spcPts val="0"/>
              </a:spcBef>
              <a:buClr>
                <a:schemeClr val="accent3"/>
              </a:buClr>
              <a:buNone/>
              <a:tabLst>
                <a:tab pos="9680575" algn="l"/>
              </a:tabLst>
              <a:defRPr/>
            </a:pPr>
            <a:r>
              <a:rPr lang="it-IT" dirty="0">
                <a:latin typeface="+mj-lt"/>
              </a:rPr>
              <a:t> </a:t>
            </a:r>
          </a:p>
          <a:p>
            <a:pPr marL="900113" indent="-536575">
              <a:lnSpc>
                <a:spcPct val="16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tabLst>
                <a:tab pos="9680575" algn="l"/>
              </a:tabLst>
              <a:defRPr/>
            </a:pPr>
            <a:r>
              <a:rPr lang="it-IT" u="sng" dirty="0">
                <a:solidFill>
                  <a:srgbClr val="0000FF"/>
                </a:solidFill>
                <a:latin typeface="+mj-lt"/>
              </a:rPr>
              <a:t>CAPACI  DI  PREPARARE ALL’UTILIZZO DI  NUOVE  TECNOLOGIE</a:t>
            </a:r>
            <a:r>
              <a:rPr lang="it-IT" dirty="0">
                <a:solidFill>
                  <a:srgbClr val="0000FF"/>
                </a:solidFill>
                <a:latin typeface="+mj-lt"/>
              </a:rPr>
              <a:t>  </a:t>
            </a:r>
          </a:p>
          <a:p>
            <a:pPr marL="358775" lvl="1" indent="541338" defTabSz="179388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it-IT" dirty="0">
                <a:latin typeface="+mj-lt"/>
              </a:rPr>
              <a:t>Uso del pc e di software di settore per disegnare e produrre	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1445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828439">
            <a:off x="6828553" y="2754797"/>
            <a:ext cx="5386716" cy="18270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ts val="8000"/>
              </a:lnSpc>
              <a:defRPr/>
            </a:pPr>
            <a:r>
              <a:rPr lang="it-IT" sz="4400" i="1" dirty="0">
                <a:solidFill>
                  <a:srgbClr val="000000"/>
                </a:solidFill>
              </a:rPr>
              <a:t>gli </a:t>
            </a:r>
            <a:br>
              <a:rPr lang="it-IT" sz="4400" i="1" dirty="0">
                <a:solidFill>
                  <a:srgbClr val="000000"/>
                </a:solidFill>
              </a:rPr>
            </a:br>
            <a:r>
              <a:rPr lang="it-IT" sz="6700" i="1" dirty="0">
                <a:solidFill>
                  <a:srgbClr val="000000"/>
                </a:solidFill>
              </a:rPr>
              <a:t>“STUDENTI”</a:t>
            </a:r>
            <a:br>
              <a:rPr lang="it-IT" sz="4400" dirty="0">
                <a:solidFill>
                  <a:srgbClr val="000000"/>
                </a:solidFill>
              </a:rPr>
            </a:br>
            <a:endParaRPr lang="it-IT" sz="4400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24" y="1828799"/>
            <a:ext cx="6097354" cy="38386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906456">
            <a:off x="9429549" y="1055835"/>
            <a:ext cx="15151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i="1" dirty="0">
                <a:solidFill>
                  <a:srgbClr val="000000"/>
                </a:solidFill>
                <a:latin typeface="+mj-lt"/>
              </a:rPr>
              <a:t>Chi </a:t>
            </a:r>
          </a:p>
          <a:p>
            <a:pPr algn="ctr"/>
            <a:r>
              <a:rPr lang="it-IT" sz="4400" i="1" dirty="0">
                <a:solidFill>
                  <a:srgbClr val="000000"/>
                </a:solidFill>
                <a:latin typeface="+mj-lt"/>
              </a:rPr>
              <a:t>sono </a:t>
            </a:r>
            <a:endParaRPr lang="it-IT" sz="4400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 rot="692964">
            <a:off x="8703388" y="5014657"/>
            <a:ext cx="29674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i="1" dirty="0">
                <a:solidFill>
                  <a:srgbClr val="000000"/>
                </a:solidFill>
                <a:latin typeface="+mj-lt"/>
              </a:rPr>
              <a:t>degli Istituti </a:t>
            </a:r>
          </a:p>
          <a:p>
            <a:r>
              <a:rPr lang="it-IT" sz="3200" i="1" dirty="0">
                <a:solidFill>
                  <a:srgbClr val="000000"/>
                </a:solidFill>
                <a:latin typeface="+mj-lt"/>
              </a:rPr>
              <a:t>Professionali ?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54261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, MODA E SCRITTURA CREATIVA DEL “BOTTAZZI” DI TAURISANO IN MOSTRA  ALLA CAFFETTERIA NORMAL - LecceOgg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53" y="1088664"/>
            <a:ext cx="9326622" cy="57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180000">
            <a:off x="64408" y="475514"/>
            <a:ext cx="43911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b="1" dirty="0"/>
              <a:t>Gli Studenti degli Istituti Professionali sono…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116114" y="1598612"/>
            <a:ext cx="12075886" cy="4351338"/>
          </a:xfrm>
        </p:spPr>
        <p:txBody>
          <a:bodyPr>
            <a:normAutofit/>
          </a:bodyPr>
          <a:lstStyle/>
          <a:p>
            <a:pPr marL="806450" indent="-538163" eaLnBrk="1" hangingPunct="1">
              <a:lnSpc>
                <a:spcPct val="150000"/>
              </a:lnSpc>
              <a:spcBef>
                <a:spcPts val="0"/>
              </a:spcBef>
            </a:pPr>
            <a:r>
              <a:rPr lang="it-IT" sz="3200" b="1" u="sng" spc="300" dirty="0">
                <a:solidFill>
                  <a:srgbClr val="FF0000"/>
                </a:solidFill>
                <a:latin typeface="+mj-lt"/>
              </a:rPr>
              <a:t>GIOVANI A CUI PIACE METTERSI IN GIOCO</a:t>
            </a:r>
            <a:endParaRPr lang="it-IT" sz="3200" b="1" spc="300" dirty="0">
              <a:solidFill>
                <a:srgbClr val="FF0000"/>
              </a:solidFill>
              <a:latin typeface="+mj-lt"/>
            </a:endParaRPr>
          </a:p>
          <a:p>
            <a:pPr marL="806450" indent="-538163" eaLnBrk="1" hangingPunct="1">
              <a:lnSpc>
                <a:spcPct val="150000"/>
              </a:lnSpc>
              <a:spcBef>
                <a:spcPts val="0"/>
              </a:spcBef>
            </a:pPr>
            <a:r>
              <a:rPr lang="it-IT" sz="3200" b="1" u="sng" spc="300" dirty="0">
                <a:solidFill>
                  <a:srgbClr val="00B050"/>
                </a:solidFill>
                <a:latin typeface="+mj-lt"/>
              </a:rPr>
              <a:t>STUDENTI CURIOSI DI IMPARARE FACENDO</a:t>
            </a:r>
            <a:endParaRPr lang="it-IT" sz="3200" b="1" spc="300" dirty="0">
              <a:solidFill>
                <a:srgbClr val="00B050"/>
              </a:solidFill>
              <a:latin typeface="+mj-lt"/>
            </a:endParaRPr>
          </a:p>
          <a:p>
            <a:pPr marL="806450" indent="-538163" eaLnBrk="1" hangingPunct="1">
              <a:lnSpc>
                <a:spcPct val="150000"/>
              </a:lnSpc>
              <a:spcBef>
                <a:spcPts val="0"/>
              </a:spcBef>
            </a:pPr>
            <a:r>
              <a:rPr lang="it-IT" sz="3200" b="1" u="sng" spc="300" dirty="0">
                <a:solidFill>
                  <a:srgbClr val="0070C0"/>
                </a:solidFill>
                <a:latin typeface="+mj-lt"/>
              </a:rPr>
              <a:t>POTENZIALI IMPRENDITORI DI SE STESSI</a:t>
            </a:r>
            <a:endParaRPr lang="it-IT" sz="3200" b="1" spc="300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96242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75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75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75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75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75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75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uiExpand="1" build="p"/>
      <p:bldP spid="8195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00" y="0"/>
            <a:ext cx="5264526" cy="350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5570">
            <a:off x="6502535" y="4928470"/>
            <a:ext cx="5400000" cy="71394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19" y="-94129"/>
            <a:ext cx="6185678" cy="412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19" y="3429000"/>
            <a:ext cx="5304862" cy="353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7" y="26895"/>
            <a:ext cx="10448364" cy="696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32974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5147" t="41268" r="8448" b="47220"/>
          <a:stretch/>
        </p:blipFill>
        <p:spPr>
          <a:xfrm>
            <a:off x="0" y="5778000"/>
            <a:ext cx="8168734" cy="10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131857" y="1878075"/>
            <a:ext cx="3697914" cy="66640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Gestire la manutenzione di tutti gli impianti tecnologici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8359" y="3483363"/>
            <a:ext cx="3913420" cy="186204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disegnare utilizzando il CAD, leggere un disegno tecnico e trarne informazioni necessarie per poter eseguire lavorazioni sia su macchine</a:t>
            </a:r>
          </a:p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tradizionali sia su macchine a controllo numerico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253045" y="1749642"/>
            <a:ext cx="3679792" cy="273106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Intervenire con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autonomia e responsabilità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, esercitate nel quadro di azione stabilito e delle specifiche assegnate, nei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processi di lavorazione, fabbricazione, assemblaggio e commercializzazione</a:t>
            </a:r>
          </a:p>
          <a:p>
            <a:pPr algn="just">
              <a:lnSpc>
                <a:spcPts val="2300"/>
              </a:lnSpc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di prodotti industriali e artigianali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871965" y="258711"/>
            <a:ext cx="4060872" cy="12721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intervenire negli aspetti relativi alla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ideazione, progettazione e realizzazione dei prodotti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anche con riferimento alle produzioni tipiche locali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555464" y="4699499"/>
            <a:ext cx="3532117" cy="213475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intervenire nei processi industriali ed artigianali con adeguate capacità decisionali,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spirito di iniziativa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e di orientamento anche nella prospettiva dell'esercizio di attività autonome nell'ambito dell'imprenditorialità giovanile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18359" y="130057"/>
            <a:ext cx="7392055" cy="97719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Imparare ad utilizzare il </a:t>
            </a:r>
            <a:r>
              <a:rPr lang="it-IT" sz="1600" dirty="0" err="1">
                <a:solidFill>
                  <a:srgbClr val="000000"/>
                </a:solidFill>
                <a:latin typeface="+mj-lt"/>
              </a:rPr>
              <a:t>Faber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Lab (il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laboratorio di innovazione digitale dell’Istituto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) per l’esecuzione di prototipi con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stampa 3D, taglio laser,</a:t>
            </a:r>
          </a:p>
          <a:p>
            <a:pPr algn="just">
              <a:lnSpc>
                <a:spcPts val="2300"/>
              </a:lnSpc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macchia a controllo numerico (CNC), disegno 3D e CAD/CAM</a:t>
            </a:r>
          </a:p>
        </p:txBody>
      </p:sp>
      <p:sp>
        <p:nvSpPr>
          <p:cNvPr id="10" name="Ovale 9"/>
          <p:cNvSpPr/>
          <p:nvPr/>
        </p:nvSpPr>
        <p:spPr>
          <a:xfrm>
            <a:off x="4165291" y="1051560"/>
            <a:ext cx="3861418" cy="38612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532322" y="1683721"/>
            <a:ext cx="3158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Con il diploma in INDUSTRIA E ARTIGIANATO PER IL MADE IN ITALY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393A68"/>
                </a:solidFill>
                <a:latin typeface="Open Sans"/>
              </a:rPr>
              <a:t>dell' indirizzo OPERATORE MECCANICO, puoi…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08765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1544" t="18972" r="22854"/>
          <a:stretch/>
        </p:blipFill>
        <p:spPr>
          <a:xfrm>
            <a:off x="1665193" y="0"/>
            <a:ext cx="8861613" cy="68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|1.8|1.1|1.8|1.9|1.2"/>
</p:tagLst>
</file>

<file path=ppt/theme/theme1.xml><?xml version="1.0" encoding="utf-8"?>
<a:theme xmlns:a="http://schemas.openxmlformats.org/drawingml/2006/main" name="1_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2_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superiore</Template>
  <TotalTime>0</TotalTime>
  <Words>1615</Words>
  <Application>Microsoft Office PowerPoint</Application>
  <PresentationFormat>Widescreen</PresentationFormat>
  <Paragraphs>185</Paragraphs>
  <Slides>32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AR CENA</vt:lpstr>
      <vt:lpstr>Arial</vt:lpstr>
      <vt:lpstr>Arial Black</vt:lpstr>
      <vt:lpstr>Calibri</vt:lpstr>
      <vt:lpstr>Comic Sans MS</vt:lpstr>
      <vt:lpstr>Franklin Gothic Book</vt:lpstr>
      <vt:lpstr>Open Sans</vt:lpstr>
      <vt:lpstr>Segoe Script</vt:lpstr>
      <vt:lpstr>Titillium Web</vt:lpstr>
      <vt:lpstr>Wingdings</vt:lpstr>
      <vt:lpstr>Wingdings 2</vt:lpstr>
      <vt:lpstr>1_Tema di Office</vt:lpstr>
      <vt:lpstr>2_Tema di Office</vt:lpstr>
      <vt:lpstr>Presentazione standard di PowerPoint</vt:lpstr>
      <vt:lpstr>La nostra scuola è…</vt:lpstr>
      <vt:lpstr>Presentazione standard di PowerPoint</vt:lpstr>
      <vt:lpstr>Gli  Istituti  Professionali sono…   </vt:lpstr>
      <vt:lpstr>gli  “STUDENTI” </vt:lpstr>
      <vt:lpstr>Gli Studenti degli Istituti Professionali sono… </vt:lpstr>
      <vt:lpstr>Presentazione standard di PowerPoint</vt:lpstr>
      <vt:lpstr>Presentazione standard di PowerPoint</vt:lpstr>
      <vt:lpstr>Presentazione standard di PowerPoint</vt:lpstr>
      <vt:lpstr>La nostra scuola è…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nostra scuola è…</vt:lpstr>
      <vt:lpstr>La nostra scuola è…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nostra scuola è…</vt:lpstr>
      <vt:lpstr>La nostra scuola è…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2020-12-01T17:16:59Z</dcterms:created>
  <dcterms:modified xsi:type="dcterms:W3CDTF">2021-10-31T08:52:36Z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4024458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